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</p:sldMasterIdLst>
  <p:notesMasterIdLst>
    <p:notesMasterId r:id="rId21"/>
  </p:notesMasterIdLst>
  <p:handoutMasterIdLst>
    <p:handoutMasterId r:id="rId22"/>
  </p:handoutMasterIdLst>
  <p:sldIdLst>
    <p:sldId id="275" r:id="rId3"/>
    <p:sldId id="257" r:id="rId4"/>
    <p:sldId id="259" r:id="rId5"/>
    <p:sldId id="260" r:id="rId6"/>
    <p:sldId id="261" r:id="rId7"/>
    <p:sldId id="262" r:id="rId8"/>
    <p:sldId id="273" r:id="rId9"/>
    <p:sldId id="263" r:id="rId10"/>
    <p:sldId id="274" r:id="rId11"/>
    <p:sldId id="264" r:id="rId12"/>
    <p:sldId id="265" r:id="rId13"/>
    <p:sldId id="267" r:id="rId14"/>
    <p:sldId id="268" r:id="rId15"/>
    <p:sldId id="269" r:id="rId16"/>
    <p:sldId id="270" r:id="rId17"/>
    <p:sldId id="25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6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75273" autoAdjust="0"/>
  </p:normalViewPr>
  <p:slideViewPr>
    <p:cSldViewPr snapToGrid="0">
      <p:cViewPr>
        <p:scale>
          <a:sx n="50" d="100"/>
          <a:sy n="50" d="100"/>
        </p:scale>
        <p:origin x="61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or alexandrino" userId="4b50c9ee44dcbfce" providerId="LiveId" clId="{2D0E5984-9815-4F87-A7B4-814944859DF8}"/>
    <pc:docChg chg="undo custSel addSld delSld modSld">
      <pc:chgData name="vitor alexandrino" userId="4b50c9ee44dcbfce" providerId="LiveId" clId="{2D0E5984-9815-4F87-A7B4-814944859DF8}" dt="2021-11-05T13:50:20.336" v="247" actId="1076"/>
      <pc:docMkLst>
        <pc:docMk/>
      </pc:docMkLst>
      <pc:sldChg chg="add del">
        <pc:chgData name="vitor alexandrino" userId="4b50c9ee44dcbfce" providerId="LiveId" clId="{2D0E5984-9815-4F87-A7B4-814944859DF8}" dt="2021-11-05T13:34:37.576" v="3" actId="47"/>
        <pc:sldMkLst>
          <pc:docMk/>
          <pc:sldMk cId="2497851902" sldId="256"/>
        </pc:sldMkLst>
      </pc:sldChg>
      <pc:sldChg chg="addSp delSp modSp mod">
        <pc:chgData name="vitor alexandrino" userId="4b50c9ee44dcbfce" providerId="LiveId" clId="{2D0E5984-9815-4F87-A7B4-814944859DF8}" dt="2021-11-05T13:50:20.336" v="247" actId="1076"/>
        <pc:sldMkLst>
          <pc:docMk/>
          <pc:sldMk cId="1719358889" sldId="257"/>
        </pc:sldMkLst>
        <pc:spChg chg="mod">
          <ac:chgData name="vitor alexandrino" userId="4b50c9ee44dcbfce" providerId="LiveId" clId="{2D0E5984-9815-4F87-A7B4-814944859DF8}" dt="2021-11-05T13:46:53.042" v="238" actId="113"/>
          <ac:spMkLst>
            <pc:docMk/>
            <pc:sldMk cId="1719358889" sldId="257"/>
            <ac:spMk id="2" creationId="{314C2DC0-0CAD-4CD1-BC3F-8B1B32CC0E55}"/>
          </ac:spMkLst>
        </pc:spChg>
        <pc:spChg chg="del mod">
          <ac:chgData name="vitor alexandrino" userId="4b50c9ee44dcbfce" providerId="LiveId" clId="{2D0E5984-9815-4F87-A7B4-814944859DF8}" dt="2021-11-05T13:38:24.871" v="4" actId="478"/>
          <ac:spMkLst>
            <pc:docMk/>
            <pc:sldMk cId="1719358889" sldId="257"/>
            <ac:spMk id="3" creationId="{424D5010-98DD-4211-B940-79F1CA3D3D5A}"/>
          </ac:spMkLst>
        </pc:spChg>
        <pc:spChg chg="del mod">
          <ac:chgData name="vitor alexandrino" userId="4b50c9ee44dcbfce" providerId="LiveId" clId="{2D0E5984-9815-4F87-A7B4-814944859DF8}" dt="2021-11-05T13:40:08.024" v="12" actId="478"/>
          <ac:spMkLst>
            <pc:docMk/>
            <pc:sldMk cId="1719358889" sldId="257"/>
            <ac:spMk id="4" creationId="{AAEAE17D-CF97-4A67-94AB-94EC3D8DC189}"/>
          </ac:spMkLst>
        </pc:spChg>
        <pc:spChg chg="add del mod">
          <ac:chgData name="vitor alexandrino" userId="4b50c9ee44dcbfce" providerId="LiveId" clId="{2D0E5984-9815-4F87-A7B4-814944859DF8}" dt="2021-11-05T13:38:28.710" v="5" actId="478"/>
          <ac:spMkLst>
            <pc:docMk/>
            <pc:sldMk cId="1719358889" sldId="257"/>
            <ac:spMk id="11" creationId="{4E31E2DC-3BA9-415B-A16B-943DB210890B}"/>
          </ac:spMkLst>
        </pc:spChg>
        <pc:spChg chg="add mod">
          <ac:chgData name="vitor alexandrino" userId="4b50c9ee44dcbfce" providerId="LiveId" clId="{2D0E5984-9815-4F87-A7B4-814944859DF8}" dt="2021-11-05T13:50:20.336" v="247" actId="1076"/>
          <ac:spMkLst>
            <pc:docMk/>
            <pc:sldMk cId="1719358889" sldId="257"/>
            <ac:spMk id="13" creationId="{658F39E5-C372-46A3-9B85-BB39C671551C}"/>
          </ac:spMkLst>
        </pc:spChg>
        <pc:picChg chg="mod">
          <ac:chgData name="vitor alexandrino" userId="4b50c9ee44dcbfce" providerId="LiveId" clId="{2D0E5984-9815-4F87-A7B4-814944859DF8}" dt="2021-11-05T13:40:22.259" v="15" actId="1076"/>
          <ac:picMkLst>
            <pc:docMk/>
            <pc:sldMk cId="1719358889" sldId="257"/>
            <ac:picMk id="6" creationId="{D5EB9541-F358-4503-B294-AE7466936E6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44D718-EA60-4711-999D-187ACF04B748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71FCCF-2CFA-408F-A74D-1A42B10AC174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pt-BR" sz="2800" dirty="0" smtClean="0"/>
            <a:t>Compreender o contexto</a:t>
          </a:r>
          <a:r>
            <a:rPr lang="pt-BR" sz="2800" noProof="0" dirty="0" smtClean="0"/>
            <a:t> problemático estruturado</a:t>
          </a:r>
          <a:r>
            <a:rPr lang="pt-BR" sz="2800" dirty="0" smtClean="0"/>
            <a:t> pelo IAOp</a:t>
          </a:r>
          <a:endParaRPr lang="pt-BR" sz="2800" dirty="0"/>
        </a:p>
      </dgm:t>
    </dgm:pt>
    <dgm:pt modelId="{7B9103F6-3589-47AA-BEAF-423576D6869B}" type="parTrans" cxnId="{78F86387-E0D1-4D4C-9FF8-4AC3A9D63B94}">
      <dgm:prSet/>
      <dgm:spPr/>
      <dgm:t>
        <a:bodyPr/>
        <a:lstStyle/>
        <a:p>
          <a:endParaRPr lang="en-US"/>
        </a:p>
      </dgm:t>
    </dgm:pt>
    <dgm:pt modelId="{C910A849-6326-4CBE-AA45-96631A9E7F50}" type="sibTrans" cxnId="{78F86387-E0D1-4D4C-9FF8-4AC3A9D63B94}">
      <dgm:prSet/>
      <dgm:spPr/>
      <dgm:t>
        <a:bodyPr/>
        <a:lstStyle/>
        <a:p>
          <a:endParaRPr lang="en-US"/>
        </a:p>
      </dgm:t>
    </dgm:pt>
    <dgm:pt modelId="{43EA6D73-4286-440D-9178-0E49746DE0B8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pPr algn="ctr"/>
          <a:r>
            <a:rPr lang="pt-BR" sz="3200" noProof="0" dirty="0" smtClean="0"/>
            <a:t>Conhecer</a:t>
          </a:r>
          <a:r>
            <a:rPr lang="pt-BR" sz="3200" dirty="0" smtClean="0"/>
            <a:t> as soluções propostas pelo IAOp</a:t>
          </a:r>
          <a:endParaRPr lang="pt-BR" sz="3200" dirty="0"/>
        </a:p>
      </dgm:t>
    </dgm:pt>
    <dgm:pt modelId="{194A85FE-B38E-4CEB-B483-83655BB872C1}" type="parTrans" cxnId="{30B3336A-0E35-4D6C-B916-AEC72BAE3863}">
      <dgm:prSet/>
      <dgm:spPr/>
      <dgm:t>
        <a:bodyPr/>
        <a:lstStyle/>
        <a:p>
          <a:endParaRPr lang="en-US"/>
        </a:p>
      </dgm:t>
    </dgm:pt>
    <dgm:pt modelId="{7DE267E7-C8FE-495D-BCAC-7CDDAE4CD23C}" type="sibTrans" cxnId="{30B3336A-0E35-4D6C-B916-AEC72BAE3863}">
      <dgm:prSet/>
      <dgm:spPr/>
      <dgm:t>
        <a:bodyPr/>
        <a:lstStyle/>
        <a:p>
          <a:endParaRPr lang="en-US"/>
        </a:p>
      </dgm:t>
    </dgm:pt>
    <dgm:pt modelId="{78BD35E9-7441-4C2C-A8C1-81F698D45F3C}" type="pres">
      <dgm:prSet presAssocID="{9C44D718-EA60-4711-999D-187ACF04B74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05107C2F-20A6-4034-B4F1-E5DCBAE250AC}" type="pres">
      <dgm:prSet presAssocID="{E271FCCF-2CFA-408F-A74D-1A42B10AC174}" presName="hierRoot1" presStyleCnt="0"/>
      <dgm:spPr/>
    </dgm:pt>
    <dgm:pt modelId="{0158FF7A-56CB-44EB-BDAA-F520AB77F6DB}" type="pres">
      <dgm:prSet presAssocID="{E271FCCF-2CFA-408F-A74D-1A42B10AC174}" presName="composite" presStyleCnt="0"/>
      <dgm:spPr/>
    </dgm:pt>
    <dgm:pt modelId="{DD27C68E-D8B4-4B3D-9A3F-FAAFB1584624}" type="pres">
      <dgm:prSet presAssocID="{E271FCCF-2CFA-408F-A74D-1A42B10AC174}" presName="background" presStyleLbl="node0" presStyleIdx="0" presStyleCnt="2"/>
      <dgm:spPr/>
    </dgm:pt>
    <dgm:pt modelId="{7B5C808C-C438-4AE7-A802-1C4EFEC2136D}" type="pres">
      <dgm:prSet presAssocID="{E271FCCF-2CFA-408F-A74D-1A42B10AC174}" presName="text" presStyleLbl="fgAcc0" presStyleIdx="0" presStyleCnt="2" custLinFactNeighborY="1466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147BEE-4488-4EEA-984F-581ACE2243D4}" type="pres">
      <dgm:prSet presAssocID="{E271FCCF-2CFA-408F-A74D-1A42B10AC174}" presName="hierChild2" presStyleCnt="0"/>
      <dgm:spPr/>
    </dgm:pt>
    <dgm:pt modelId="{2DF06DF4-31B2-4434-8EFC-B92C9699AFAC}" type="pres">
      <dgm:prSet presAssocID="{43EA6D73-4286-440D-9178-0E49746DE0B8}" presName="hierRoot1" presStyleCnt="0"/>
      <dgm:spPr/>
    </dgm:pt>
    <dgm:pt modelId="{F6BE2D01-1E6E-46C1-BA8C-3451A2BE3AA0}" type="pres">
      <dgm:prSet presAssocID="{43EA6D73-4286-440D-9178-0E49746DE0B8}" presName="composite" presStyleCnt="0"/>
      <dgm:spPr/>
    </dgm:pt>
    <dgm:pt modelId="{8BA01338-E144-4710-944A-287E89AAC6F9}" type="pres">
      <dgm:prSet presAssocID="{43EA6D73-4286-440D-9178-0E49746DE0B8}" presName="background" presStyleLbl="node0" presStyleIdx="1" presStyleCnt="2"/>
      <dgm:spPr/>
    </dgm:pt>
    <dgm:pt modelId="{877FEA2A-D83B-400A-AB34-62AC6F6E6CE2}" type="pres">
      <dgm:prSet presAssocID="{43EA6D73-4286-440D-9178-0E49746DE0B8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661CEC6-3FA3-46B2-83C7-43FFCF8CA564}" type="pres">
      <dgm:prSet presAssocID="{43EA6D73-4286-440D-9178-0E49746DE0B8}" presName="hierChild2" presStyleCnt="0"/>
      <dgm:spPr/>
    </dgm:pt>
  </dgm:ptLst>
  <dgm:cxnLst>
    <dgm:cxn modelId="{78F86387-E0D1-4D4C-9FF8-4AC3A9D63B94}" srcId="{9C44D718-EA60-4711-999D-187ACF04B748}" destId="{E271FCCF-2CFA-408F-A74D-1A42B10AC174}" srcOrd="0" destOrd="0" parTransId="{7B9103F6-3589-47AA-BEAF-423576D6869B}" sibTransId="{C910A849-6326-4CBE-AA45-96631A9E7F50}"/>
    <dgm:cxn modelId="{30B3336A-0E35-4D6C-B916-AEC72BAE3863}" srcId="{9C44D718-EA60-4711-999D-187ACF04B748}" destId="{43EA6D73-4286-440D-9178-0E49746DE0B8}" srcOrd="1" destOrd="0" parTransId="{194A85FE-B38E-4CEB-B483-83655BB872C1}" sibTransId="{7DE267E7-C8FE-495D-BCAC-7CDDAE4CD23C}"/>
    <dgm:cxn modelId="{568D386B-00D4-40E0-B6DA-844D53749EFA}" type="presOf" srcId="{43EA6D73-4286-440D-9178-0E49746DE0B8}" destId="{877FEA2A-D83B-400A-AB34-62AC6F6E6CE2}" srcOrd="0" destOrd="0" presId="urn:microsoft.com/office/officeart/2005/8/layout/hierarchy1"/>
    <dgm:cxn modelId="{D0B8E9CB-7812-41B9-A2D4-C463689278B1}" type="presOf" srcId="{E271FCCF-2CFA-408F-A74D-1A42B10AC174}" destId="{7B5C808C-C438-4AE7-A802-1C4EFEC2136D}" srcOrd="0" destOrd="0" presId="urn:microsoft.com/office/officeart/2005/8/layout/hierarchy1"/>
    <dgm:cxn modelId="{E355CF18-C102-4B6A-96D6-C18F2B515ECC}" type="presOf" srcId="{9C44D718-EA60-4711-999D-187ACF04B748}" destId="{78BD35E9-7441-4C2C-A8C1-81F698D45F3C}" srcOrd="0" destOrd="0" presId="urn:microsoft.com/office/officeart/2005/8/layout/hierarchy1"/>
    <dgm:cxn modelId="{2C420463-E2ED-426F-8C6E-B6F2354E57E8}" type="presParOf" srcId="{78BD35E9-7441-4C2C-A8C1-81F698D45F3C}" destId="{05107C2F-20A6-4034-B4F1-E5DCBAE250AC}" srcOrd="0" destOrd="0" presId="urn:microsoft.com/office/officeart/2005/8/layout/hierarchy1"/>
    <dgm:cxn modelId="{D1319628-1CBC-4AC3-BC9C-D168CEE7C73C}" type="presParOf" srcId="{05107C2F-20A6-4034-B4F1-E5DCBAE250AC}" destId="{0158FF7A-56CB-44EB-BDAA-F520AB77F6DB}" srcOrd="0" destOrd="0" presId="urn:microsoft.com/office/officeart/2005/8/layout/hierarchy1"/>
    <dgm:cxn modelId="{B513A338-6018-41C8-B79C-B99EED14B3B2}" type="presParOf" srcId="{0158FF7A-56CB-44EB-BDAA-F520AB77F6DB}" destId="{DD27C68E-D8B4-4B3D-9A3F-FAAFB1584624}" srcOrd="0" destOrd="0" presId="urn:microsoft.com/office/officeart/2005/8/layout/hierarchy1"/>
    <dgm:cxn modelId="{408605A3-069F-4E9D-99BA-002A582F8B4A}" type="presParOf" srcId="{0158FF7A-56CB-44EB-BDAA-F520AB77F6DB}" destId="{7B5C808C-C438-4AE7-A802-1C4EFEC2136D}" srcOrd="1" destOrd="0" presId="urn:microsoft.com/office/officeart/2005/8/layout/hierarchy1"/>
    <dgm:cxn modelId="{FC8A09A5-B0DC-441C-982E-AD938A5F8346}" type="presParOf" srcId="{05107C2F-20A6-4034-B4F1-E5DCBAE250AC}" destId="{07147BEE-4488-4EEA-984F-581ACE2243D4}" srcOrd="1" destOrd="0" presId="urn:microsoft.com/office/officeart/2005/8/layout/hierarchy1"/>
    <dgm:cxn modelId="{09965504-EA70-40B1-A2E2-5C02093305CA}" type="presParOf" srcId="{78BD35E9-7441-4C2C-A8C1-81F698D45F3C}" destId="{2DF06DF4-31B2-4434-8EFC-B92C9699AFAC}" srcOrd="1" destOrd="0" presId="urn:microsoft.com/office/officeart/2005/8/layout/hierarchy1"/>
    <dgm:cxn modelId="{45A1202A-F5E1-43DF-807F-48B79685CFBA}" type="presParOf" srcId="{2DF06DF4-31B2-4434-8EFC-B92C9699AFAC}" destId="{F6BE2D01-1E6E-46C1-BA8C-3451A2BE3AA0}" srcOrd="0" destOrd="0" presId="urn:microsoft.com/office/officeart/2005/8/layout/hierarchy1"/>
    <dgm:cxn modelId="{456830FC-1A7A-4136-9DD4-59CC2D4B2E8E}" type="presParOf" srcId="{F6BE2D01-1E6E-46C1-BA8C-3451A2BE3AA0}" destId="{8BA01338-E144-4710-944A-287E89AAC6F9}" srcOrd="0" destOrd="0" presId="urn:microsoft.com/office/officeart/2005/8/layout/hierarchy1"/>
    <dgm:cxn modelId="{AFFA1197-312D-4879-8036-BA1EDDD81236}" type="presParOf" srcId="{F6BE2D01-1E6E-46C1-BA8C-3451A2BE3AA0}" destId="{877FEA2A-D83B-400A-AB34-62AC6F6E6CE2}" srcOrd="1" destOrd="0" presId="urn:microsoft.com/office/officeart/2005/8/layout/hierarchy1"/>
    <dgm:cxn modelId="{0E5DA7D0-236C-4557-9BE3-921EC1D825CD}" type="presParOf" srcId="{2DF06DF4-31B2-4434-8EFC-B92C9699AFAC}" destId="{D661CEC6-3FA3-46B2-83C7-43FFCF8CA56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44D718-EA60-4711-999D-187ACF04B748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71FCCF-2CFA-408F-A74D-1A42B10AC174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pt-BR" sz="2800" dirty="0" smtClean="0"/>
            <a:t>Compreender o contexto</a:t>
          </a:r>
          <a:r>
            <a:rPr lang="pt-BR" sz="2800" noProof="0" dirty="0" smtClean="0"/>
            <a:t> problemático estruturado</a:t>
          </a:r>
          <a:r>
            <a:rPr lang="pt-BR" sz="2800" dirty="0" smtClean="0"/>
            <a:t> pelo IAOp</a:t>
          </a:r>
          <a:endParaRPr lang="pt-BR" sz="2800" dirty="0"/>
        </a:p>
      </dgm:t>
    </dgm:pt>
    <dgm:pt modelId="{7B9103F6-3589-47AA-BEAF-423576D6869B}" type="parTrans" cxnId="{78F86387-E0D1-4D4C-9FF8-4AC3A9D63B94}">
      <dgm:prSet/>
      <dgm:spPr/>
      <dgm:t>
        <a:bodyPr/>
        <a:lstStyle/>
        <a:p>
          <a:endParaRPr lang="en-US"/>
        </a:p>
      </dgm:t>
    </dgm:pt>
    <dgm:pt modelId="{C910A849-6326-4CBE-AA45-96631A9E7F50}" type="sibTrans" cxnId="{78F86387-E0D1-4D4C-9FF8-4AC3A9D63B94}">
      <dgm:prSet/>
      <dgm:spPr/>
      <dgm:t>
        <a:bodyPr/>
        <a:lstStyle/>
        <a:p>
          <a:endParaRPr lang="en-US"/>
        </a:p>
      </dgm:t>
    </dgm:pt>
    <dgm:pt modelId="{43EA6D73-4286-440D-9178-0E49746DE0B8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pPr algn="ctr"/>
          <a:r>
            <a:rPr lang="pt-BR" sz="3200" noProof="0" dirty="0" smtClean="0"/>
            <a:t>Conhecer</a:t>
          </a:r>
          <a:r>
            <a:rPr lang="pt-BR" sz="3200" dirty="0" smtClean="0"/>
            <a:t> as soluções propostas pelo IAOp</a:t>
          </a:r>
          <a:endParaRPr lang="pt-BR" sz="3200" dirty="0"/>
        </a:p>
      </dgm:t>
    </dgm:pt>
    <dgm:pt modelId="{194A85FE-B38E-4CEB-B483-83655BB872C1}" type="parTrans" cxnId="{30B3336A-0E35-4D6C-B916-AEC72BAE3863}">
      <dgm:prSet/>
      <dgm:spPr/>
      <dgm:t>
        <a:bodyPr/>
        <a:lstStyle/>
        <a:p>
          <a:endParaRPr lang="en-US"/>
        </a:p>
      </dgm:t>
    </dgm:pt>
    <dgm:pt modelId="{7DE267E7-C8FE-495D-BCAC-7CDDAE4CD23C}" type="sibTrans" cxnId="{30B3336A-0E35-4D6C-B916-AEC72BAE3863}">
      <dgm:prSet/>
      <dgm:spPr/>
      <dgm:t>
        <a:bodyPr/>
        <a:lstStyle/>
        <a:p>
          <a:endParaRPr lang="en-US"/>
        </a:p>
      </dgm:t>
    </dgm:pt>
    <dgm:pt modelId="{78BD35E9-7441-4C2C-A8C1-81F698D45F3C}" type="pres">
      <dgm:prSet presAssocID="{9C44D718-EA60-4711-999D-187ACF04B74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05107C2F-20A6-4034-B4F1-E5DCBAE250AC}" type="pres">
      <dgm:prSet presAssocID="{E271FCCF-2CFA-408F-A74D-1A42B10AC174}" presName="hierRoot1" presStyleCnt="0"/>
      <dgm:spPr/>
    </dgm:pt>
    <dgm:pt modelId="{0158FF7A-56CB-44EB-BDAA-F520AB77F6DB}" type="pres">
      <dgm:prSet presAssocID="{E271FCCF-2CFA-408F-A74D-1A42B10AC174}" presName="composite" presStyleCnt="0"/>
      <dgm:spPr/>
    </dgm:pt>
    <dgm:pt modelId="{DD27C68E-D8B4-4B3D-9A3F-FAAFB1584624}" type="pres">
      <dgm:prSet presAssocID="{E271FCCF-2CFA-408F-A74D-1A42B10AC174}" presName="background" presStyleLbl="node0" presStyleIdx="0" presStyleCnt="2"/>
      <dgm:spPr/>
    </dgm:pt>
    <dgm:pt modelId="{7B5C808C-C438-4AE7-A802-1C4EFEC2136D}" type="pres">
      <dgm:prSet presAssocID="{E271FCCF-2CFA-408F-A74D-1A42B10AC174}" presName="text" presStyleLbl="fgAcc0" presStyleIdx="0" presStyleCnt="2" custLinFactNeighborY="1466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147BEE-4488-4EEA-984F-581ACE2243D4}" type="pres">
      <dgm:prSet presAssocID="{E271FCCF-2CFA-408F-A74D-1A42B10AC174}" presName="hierChild2" presStyleCnt="0"/>
      <dgm:spPr/>
    </dgm:pt>
    <dgm:pt modelId="{2DF06DF4-31B2-4434-8EFC-B92C9699AFAC}" type="pres">
      <dgm:prSet presAssocID="{43EA6D73-4286-440D-9178-0E49746DE0B8}" presName="hierRoot1" presStyleCnt="0"/>
      <dgm:spPr/>
    </dgm:pt>
    <dgm:pt modelId="{F6BE2D01-1E6E-46C1-BA8C-3451A2BE3AA0}" type="pres">
      <dgm:prSet presAssocID="{43EA6D73-4286-440D-9178-0E49746DE0B8}" presName="composite" presStyleCnt="0"/>
      <dgm:spPr/>
    </dgm:pt>
    <dgm:pt modelId="{8BA01338-E144-4710-944A-287E89AAC6F9}" type="pres">
      <dgm:prSet presAssocID="{43EA6D73-4286-440D-9178-0E49746DE0B8}" presName="background" presStyleLbl="node0" presStyleIdx="1" presStyleCnt="2"/>
      <dgm:spPr/>
    </dgm:pt>
    <dgm:pt modelId="{877FEA2A-D83B-400A-AB34-62AC6F6E6CE2}" type="pres">
      <dgm:prSet presAssocID="{43EA6D73-4286-440D-9178-0E49746DE0B8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661CEC6-3FA3-46B2-83C7-43FFCF8CA564}" type="pres">
      <dgm:prSet presAssocID="{43EA6D73-4286-440D-9178-0E49746DE0B8}" presName="hierChild2" presStyleCnt="0"/>
      <dgm:spPr/>
    </dgm:pt>
  </dgm:ptLst>
  <dgm:cxnLst>
    <dgm:cxn modelId="{78F86387-E0D1-4D4C-9FF8-4AC3A9D63B94}" srcId="{9C44D718-EA60-4711-999D-187ACF04B748}" destId="{E271FCCF-2CFA-408F-A74D-1A42B10AC174}" srcOrd="0" destOrd="0" parTransId="{7B9103F6-3589-47AA-BEAF-423576D6869B}" sibTransId="{C910A849-6326-4CBE-AA45-96631A9E7F50}"/>
    <dgm:cxn modelId="{30B3336A-0E35-4D6C-B916-AEC72BAE3863}" srcId="{9C44D718-EA60-4711-999D-187ACF04B748}" destId="{43EA6D73-4286-440D-9178-0E49746DE0B8}" srcOrd="1" destOrd="0" parTransId="{194A85FE-B38E-4CEB-B483-83655BB872C1}" sibTransId="{7DE267E7-C8FE-495D-BCAC-7CDDAE4CD23C}"/>
    <dgm:cxn modelId="{568D386B-00D4-40E0-B6DA-844D53749EFA}" type="presOf" srcId="{43EA6D73-4286-440D-9178-0E49746DE0B8}" destId="{877FEA2A-D83B-400A-AB34-62AC6F6E6CE2}" srcOrd="0" destOrd="0" presId="urn:microsoft.com/office/officeart/2005/8/layout/hierarchy1"/>
    <dgm:cxn modelId="{D0B8E9CB-7812-41B9-A2D4-C463689278B1}" type="presOf" srcId="{E271FCCF-2CFA-408F-A74D-1A42B10AC174}" destId="{7B5C808C-C438-4AE7-A802-1C4EFEC2136D}" srcOrd="0" destOrd="0" presId="urn:microsoft.com/office/officeart/2005/8/layout/hierarchy1"/>
    <dgm:cxn modelId="{E355CF18-C102-4B6A-96D6-C18F2B515ECC}" type="presOf" srcId="{9C44D718-EA60-4711-999D-187ACF04B748}" destId="{78BD35E9-7441-4C2C-A8C1-81F698D45F3C}" srcOrd="0" destOrd="0" presId="urn:microsoft.com/office/officeart/2005/8/layout/hierarchy1"/>
    <dgm:cxn modelId="{2C420463-E2ED-426F-8C6E-B6F2354E57E8}" type="presParOf" srcId="{78BD35E9-7441-4C2C-A8C1-81F698D45F3C}" destId="{05107C2F-20A6-4034-B4F1-E5DCBAE250AC}" srcOrd="0" destOrd="0" presId="urn:microsoft.com/office/officeart/2005/8/layout/hierarchy1"/>
    <dgm:cxn modelId="{D1319628-1CBC-4AC3-BC9C-D168CEE7C73C}" type="presParOf" srcId="{05107C2F-20A6-4034-B4F1-E5DCBAE250AC}" destId="{0158FF7A-56CB-44EB-BDAA-F520AB77F6DB}" srcOrd="0" destOrd="0" presId="urn:microsoft.com/office/officeart/2005/8/layout/hierarchy1"/>
    <dgm:cxn modelId="{B513A338-6018-41C8-B79C-B99EED14B3B2}" type="presParOf" srcId="{0158FF7A-56CB-44EB-BDAA-F520AB77F6DB}" destId="{DD27C68E-D8B4-4B3D-9A3F-FAAFB1584624}" srcOrd="0" destOrd="0" presId="urn:microsoft.com/office/officeart/2005/8/layout/hierarchy1"/>
    <dgm:cxn modelId="{408605A3-069F-4E9D-99BA-002A582F8B4A}" type="presParOf" srcId="{0158FF7A-56CB-44EB-BDAA-F520AB77F6DB}" destId="{7B5C808C-C438-4AE7-A802-1C4EFEC2136D}" srcOrd="1" destOrd="0" presId="urn:microsoft.com/office/officeart/2005/8/layout/hierarchy1"/>
    <dgm:cxn modelId="{FC8A09A5-B0DC-441C-982E-AD938A5F8346}" type="presParOf" srcId="{05107C2F-20A6-4034-B4F1-E5DCBAE250AC}" destId="{07147BEE-4488-4EEA-984F-581ACE2243D4}" srcOrd="1" destOrd="0" presId="urn:microsoft.com/office/officeart/2005/8/layout/hierarchy1"/>
    <dgm:cxn modelId="{09965504-EA70-40B1-A2E2-5C02093305CA}" type="presParOf" srcId="{78BD35E9-7441-4C2C-A8C1-81F698D45F3C}" destId="{2DF06DF4-31B2-4434-8EFC-B92C9699AFAC}" srcOrd="1" destOrd="0" presId="urn:microsoft.com/office/officeart/2005/8/layout/hierarchy1"/>
    <dgm:cxn modelId="{45A1202A-F5E1-43DF-807F-48B79685CFBA}" type="presParOf" srcId="{2DF06DF4-31B2-4434-8EFC-B92C9699AFAC}" destId="{F6BE2D01-1E6E-46C1-BA8C-3451A2BE3AA0}" srcOrd="0" destOrd="0" presId="urn:microsoft.com/office/officeart/2005/8/layout/hierarchy1"/>
    <dgm:cxn modelId="{456830FC-1A7A-4136-9DD4-59CC2D4B2E8E}" type="presParOf" srcId="{F6BE2D01-1E6E-46C1-BA8C-3451A2BE3AA0}" destId="{8BA01338-E144-4710-944A-287E89AAC6F9}" srcOrd="0" destOrd="0" presId="urn:microsoft.com/office/officeart/2005/8/layout/hierarchy1"/>
    <dgm:cxn modelId="{AFFA1197-312D-4879-8036-BA1EDDD81236}" type="presParOf" srcId="{F6BE2D01-1E6E-46C1-BA8C-3451A2BE3AA0}" destId="{877FEA2A-D83B-400A-AB34-62AC6F6E6CE2}" srcOrd="1" destOrd="0" presId="urn:microsoft.com/office/officeart/2005/8/layout/hierarchy1"/>
    <dgm:cxn modelId="{0E5DA7D0-236C-4557-9BE3-921EC1D825CD}" type="presParOf" srcId="{2DF06DF4-31B2-4434-8EFC-B92C9699AFAC}" destId="{D661CEC6-3FA3-46B2-83C7-43FFCF8CA56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7C68E-D8B4-4B3D-9A3F-FAAFB1584624}">
      <dsp:nvSpPr>
        <dsp:cNvPr id="0" name=""/>
        <dsp:cNvSpPr/>
      </dsp:nvSpPr>
      <dsp:spPr>
        <a:xfrm>
          <a:off x="130938" y="2786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C808C-C438-4AE7-A802-1C4EFEC2136D}">
      <dsp:nvSpPr>
        <dsp:cNvPr id="0" name=""/>
        <dsp:cNvSpPr/>
      </dsp:nvSpPr>
      <dsp:spPr>
        <a:xfrm>
          <a:off x="600342" y="448720"/>
          <a:ext cx="4224635" cy="2682643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Compreender o contexto</a:t>
          </a:r>
          <a:r>
            <a:rPr lang="pt-BR" sz="2800" kern="1200" noProof="0" dirty="0" smtClean="0"/>
            <a:t> problemático estruturado</a:t>
          </a:r>
          <a:r>
            <a:rPr lang="pt-BR" sz="2800" kern="1200" dirty="0" smtClean="0"/>
            <a:t> pelo IAOp</a:t>
          </a:r>
          <a:endParaRPr lang="pt-BR" sz="2800" kern="1200" dirty="0"/>
        </a:p>
      </dsp:txBody>
      <dsp:txXfrm>
        <a:off x="678914" y="527292"/>
        <a:ext cx="4067491" cy="2525499"/>
      </dsp:txXfrm>
    </dsp:sp>
    <dsp:sp modelId="{8BA01338-E144-4710-944A-287E89AAC6F9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FEA2A-D83B-400A-AB34-62AC6F6E6CE2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noProof="0" dirty="0" smtClean="0"/>
            <a:t>Conhecer</a:t>
          </a:r>
          <a:r>
            <a:rPr lang="pt-BR" sz="3200" kern="1200" dirty="0" smtClean="0"/>
            <a:t> as soluções propostas pelo IAOp</a:t>
          </a:r>
          <a:endParaRPr lang="pt-BR" sz="3200" kern="1200" dirty="0"/>
        </a:p>
      </dsp:txBody>
      <dsp:txXfrm>
        <a:off x="5842357" y="525899"/>
        <a:ext cx="4067491" cy="2525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7C68E-D8B4-4B3D-9A3F-FAAFB1584624}">
      <dsp:nvSpPr>
        <dsp:cNvPr id="0" name=""/>
        <dsp:cNvSpPr/>
      </dsp:nvSpPr>
      <dsp:spPr>
        <a:xfrm>
          <a:off x="130938" y="2786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C808C-C438-4AE7-A802-1C4EFEC2136D}">
      <dsp:nvSpPr>
        <dsp:cNvPr id="0" name=""/>
        <dsp:cNvSpPr/>
      </dsp:nvSpPr>
      <dsp:spPr>
        <a:xfrm>
          <a:off x="600342" y="448720"/>
          <a:ext cx="4224635" cy="2682643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Compreender o contexto</a:t>
          </a:r>
          <a:r>
            <a:rPr lang="pt-BR" sz="2800" kern="1200" noProof="0" dirty="0" smtClean="0"/>
            <a:t> problemático estruturado</a:t>
          </a:r>
          <a:r>
            <a:rPr lang="pt-BR" sz="2800" kern="1200" dirty="0" smtClean="0"/>
            <a:t> pelo IAOp</a:t>
          </a:r>
          <a:endParaRPr lang="pt-BR" sz="2800" kern="1200" dirty="0"/>
        </a:p>
      </dsp:txBody>
      <dsp:txXfrm>
        <a:off x="678914" y="527292"/>
        <a:ext cx="4067491" cy="2525499"/>
      </dsp:txXfrm>
    </dsp:sp>
    <dsp:sp modelId="{8BA01338-E144-4710-944A-287E89AAC6F9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FEA2A-D83B-400A-AB34-62AC6F6E6CE2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noProof="0" dirty="0" smtClean="0"/>
            <a:t>Conhecer</a:t>
          </a:r>
          <a:r>
            <a:rPr lang="pt-BR" sz="3200" kern="1200" dirty="0" smtClean="0"/>
            <a:t> as soluções propostas pelo IAOp</a:t>
          </a:r>
          <a:endParaRPr lang="pt-BR" sz="3200" kern="1200" dirty="0"/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350BC72-9009-427E-9B2E-5B2AF6F213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15FA7A-998B-4E74-AD88-9D04B291CC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D1ECC-F29E-49C9-8B69-22D697014F3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1D7425-C007-44C7-9073-2649D640FE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4A188E-E183-4C25-86EC-82F79EAD0E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2FD3D-7C9C-40EE-911B-F56DCBAFE5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969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BBD84-E4FD-4310-9397-484EEB97990E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B1C36-9FA8-411E-B88E-151CB5EADA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094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 smtClean="0"/>
              <a:t>Cel</a:t>
            </a:r>
            <a:r>
              <a:rPr lang="pt-BR" dirty="0" smtClean="0"/>
              <a:t> Dantas</a:t>
            </a:r>
            <a:r>
              <a:rPr lang="pt-BR" baseline="0" dirty="0" smtClean="0"/>
              <a:t> em visita de inspeção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Competências individuais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Nova dimensão</a:t>
            </a:r>
          </a:p>
          <a:p>
            <a:pPr marL="171450" indent="-171450">
              <a:buFontTx/>
              <a:buChar char="-"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B1C36-9FA8-411E-B88E-151CB5EADA7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98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B1C36-9FA8-411E-B88E-151CB5EADA7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063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21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70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4170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7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2097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68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0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37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Dar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407AC-EC04-4B3A-81A1-644B88FBEA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36E044-755C-4286-B891-6B0910C668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1000">
                <a:schemeClr val="tx1">
                  <a:alpha val="75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945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_Secondar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loudy sky&#10;&#10;Description automatically generated">
            <a:extLst>
              <a:ext uri="{FF2B5EF4-FFF2-40B4-BE49-F238E27FC236}">
                <a16:creationId xmlns:a16="http://schemas.microsoft.com/office/drawing/2014/main" id="{0E0067CF-96D3-4DA3-8857-521101F6B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50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r_Secondar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7B5A11-81CB-4E9B-8695-EFFA9993D5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1000">
                <a:schemeClr val="bg1"/>
              </a:gs>
              <a:gs pos="0">
                <a:schemeClr val="bg1">
                  <a:alpha val="6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person that is standing in the snow&#10;&#10;Description automatically generated">
            <a:extLst>
              <a:ext uri="{FF2B5EF4-FFF2-40B4-BE49-F238E27FC236}">
                <a16:creationId xmlns:a16="http://schemas.microsoft.com/office/drawing/2014/main" id="{0E0E9B2E-8C94-4E45-88DA-F96C7088F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62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0A5EB38-5B8A-4F15-A27E-204EB125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FE2E7DB-887F-4BCE-B500-37809E78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E1E28CD-5FF2-41E4-85D7-74933F9B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1BE419-E52B-4A2D-AB54-61BAF6CFA2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4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14" b="2764"/>
          <a:stretch/>
        </p:blipFill>
        <p:spPr>
          <a:xfrm>
            <a:off x="0" y="1"/>
            <a:ext cx="12310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95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_Gradient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407AC-EC04-4B3A-81A1-644B88FBEA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36E044-755C-4286-B891-6B0910C668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2000">
                <a:schemeClr val="tx1">
                  <a:alpha val="94000"/>
                </a:schemeClr>
              </a:gs>
              <a:gs pos="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374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CA9C2C-0727-421C-ADDB-D67218B1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8F5228-4136-4F98-BA03-CD56FD9E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3FF9CE-88CF-4500-844C-F1AF88F2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352B6C3-F0FF-4CCE-962E-9A57373366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" b="15421"/>
          <a:stretch/>
        </p:blipFill>
        <p:spPr>
          <a:xfrm>
            <a:off x="0" y="0"/>
            <a:ext cx="1219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85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Dark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407AC-EC04-4B3A-81A1-644B88FBEA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36E044-755C-4286-B891-6B0910C668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1000">
                <a:schemeClr val="tx1">
                  <a:alpha val="95000"/>
                </a:schemeClr>
              </a:gs>
              <a:gs pos="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890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986F24-148D-47F4-8E15-88498D28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52587E-E032-491A-AB97-CDC0C62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9EF617-5904-4AAC-BF17-0C83E58A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21BED-38B0-45FA-BC4F-A0342815DB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saturation sat="120000"/>
                    </a14:imgEffect>
                    <a14:imgEffect>
                      <a14:brightnessContrast bright="-45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10" b="888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20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0A5EDD-814E-4C4C-A754-47B6DF65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9C1ABE-4E9F-4FCD-998C-1EFA8049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12C1FB-921F-4620-8B09-3FBC7248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730AFE0-7D5A-4B28-936C-BA291DC0A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47" b="7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80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_Guy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430622-4495-4B65-9BAC-45CDC1E20D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79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97D490-AABE-474F-A476-78C7F5B7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2D4768-37D4-4C61-B451-704DC09B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012A72-6E0B-4F50-927B-C685ECA2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brain_neurons_HD.mov">
            <a:hlinkClick r:id="" action="ppaction://media"/>
            <a:extLst>
              <a:ext uri="{FF2B5EF4-FFF2-40B4-BE49-F238E27FC236}">
                <a16:creationId xmlns:a16="http://schemas.microsoft.com/office/drawing/2014/main" id="{C6482EA3-954F-42D2-99E3-42D569A66EA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73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3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1B76BC0-98A0-46F5-A850-22B9290F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E3098F-E6DE-45EC-AD5E-6265283E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41E349-9B32-4B50-8E9B-56516CD6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90CC33-8B1D-46FD-97F4-9D28C595A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74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BD685-2449-42D7-970C-F3B02731C4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36E044-755C-4286-B891-6B0910C668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1000">
                <a:schemeClr val="tx1">
                  <a:alpha val="60000"/>
                </a:schemeClr>
              </a:gs>
              <a:gs pos="0">
                <a:schemeClr val="tx1">
                  <a:alpha val="2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CF52C64-927C-47DA-9AF9-819E48280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7230" y="1160587"/>
            <a:ext cx="2068425" cy="2071739"/>
          </a:xfrm>
          <a:ln w="127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8E96EA5-1709-4DA5-9E2B-3C5A1DA960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75190" y="3681049"/>
            <a:ext cx="2068425" cy="2071739"/>
          </a:xfrm>
          <a:ln w="127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DBAB804-8F92-4AC5-A3B0-D48C646F19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87297" y="1152213"/>
            <a:ext cx="2068425" cy="2071739"/>
          </a:xfrm>
          <a:ln w="127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B1D66FC-674F-46FD-B438-C8B824BD14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2879" y="3672675"/>
            <a:ext cx="2068425" cy="2071739"/>
          </a:xfrm>
          <a:ln w="127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34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C8DF1-534E-4119-99BA-64CF31AD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AD74F0-DF11-497A-98ED-5FED45A9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18D6F2-5765-4E08-849C-681E2405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3AE89B-C691-4D47-B656-47BFBD3A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B6BD7B-D39A-448A-9B15-64BD232E1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4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331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37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53024C-6A08-459E-9155-A3C22F04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BA8DF0-393E-4E02-B05E-C2C7D568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F3744B-14E8-40B7-A97A-6E0F8C5E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019E92-45D4-4E1F-B962-1B6258E4B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08" b="124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06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55249B7-A0A1-4019-9AE6-9CBB74DB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7BD3849-46A2-45A1-8B0E-B9038524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84D971-872B-41A0-8F9A-14EB9EA0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B123A69-7E62-4CA7-9985-3C4E002EF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7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8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1FD4B9-0C27-4577-ADD1-77E78CE7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64043D-E271-4E1E-9EA3-0A22CEE7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D27979-67D1-4AD7-99CC-38753B11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DA1B3A-EBAC-410C-BC69-74BA3D31AF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6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716142-3486-457F-8359-7CAE91EECA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304815">
              <a:defRPr/>
            </a:pPr>
            <a:fld id="{BD2BBD60-F9B9-402C-9170-9CDB6A60B51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 defTabSz="304815">
                <a:defRPr/>
              </a:pPr>
              <a:t>20/03/2022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6B49BE1-9ABA-4B9E-9C76-7593D9EF6D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304815"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3212081-1579-48A6-8CF4-E1686ED887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304815"/>
            <a:fld id="{43953347-3F93-4DD9-9B59-A8D7D7CC7783}" type="slidenum">
              <a:rPr lang="pt-BR" altLang="pt-BR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32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Fund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304815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304815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304815">
              <a:defRPr/>
            </a:pPr>
            <a:fld id="{EFEB5B21-710F-4AB9-B8CE-BF69F803CAF0}" type="slidenum">
              <a:rPr lang="en-US" altLang="pt-BR" smtClean="0">
                <a:solidFill>
                  <a:prstClr val="black">
                    <a:tint val="75000"/>
                  </a:prstClr>
                </a:solidFill>
              </a:rPr>
              <a:pPr defTabSz="304815">
                <a:defRPr/>
              </a:pPr>
              <a:t>‹nº›</a:t>
            </a:fld>
            <a:endParaRPr lang="en-US" alt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1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8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7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2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8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596EAD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6969C88-B244-455D-A017-012B25B1ACDD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6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4815"/>
            <a:fld id="{22F9278F-9EBE-4712-AB85-1A4E722279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3/20/2022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481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4815"/>
            <a:fld id="{685DEEB0-0D57-4C46-9A3A-CA2E40FA3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481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73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23.png"/><Relationship Id="rId1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12" Type="http://schemas.openxmlformats.org/officeDocument/2006/relationships/image" Target="../media/image1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15" Type="http://schemas.openxmlformats.org/officeDocument/2006/relationships/image" Target="../media/image19.png"/><Relationship Id="rId10" Type="http://schemas.openxmlformats.org/officeDocument/2006/relationships/image" Target="../media/image11.sv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fab.mil.br/om/logo/mini/comprep.jpg"/>
          <p:cNvPicPr>
            <a:picLocks noChangeAspect="1" noChangeArrowheads="1"/>
          </p:cNvPicPr>
          <p:nvPr/>
        </p:nvPicPr>
        <p:blipFill>
          <a:blip r:embed="rId2"/>
          <a:srcRect b="2327"/>
          <a:stretch>
            <a:fillRect/>
          </a:stretch>
        </p:blipFill>
        <p:spPr bwMode="auto">
          <a:xfrm>
            <a:off x="1828771" y="129869"/>
            <a:ext cx="571504" cy="67889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9307" y="134766"/>
            <a:ext cx="573152" cy="7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  <a:sp3d>
            <a:bevelT/>
            <a:bevelB/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BD281D-AA6C-4F51-8CF4-32F3D648EE2C}"/>
              </a:ext>
            </a:extLst>
          </p:cNvPr>
          <p:cNvSpPr txBox="1"/>
          <p:nvPr/>
        </p:nvSpPr>
        <p:spPr>
          <a:xfrm>
            <a:off x="2980607" y="141014"/>
            <a:ext cx="6768752" cy="52322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  <a:scene3d>
              <a:camera prst="orthographicFront"/>
              <a:lightRig rig="flood" dir="t">
                <a:rot lat="0" lon="0" rev="5400000"/>
              </a:lightRig>
            </a:scene3d>
            <a:sp3d extrusionH="101600" prstMaterial="metal">
              <a:bevelT w="19050" h="82550"/>
              <a:extrusionClr>
                <a:schemeClr val="bg1"/>
              </a:extrusionClr>
            </a:sp3d>
          </a:bodyPr>
          <a:lstStyle/>
          <a:p>
            <a:pPr algn="ctr" defTabSz="304815">
              <a:defRPr/>
            </a:pPr>
            <a:r>
              <a:rPr lang="pt-BR" sz="2800" dirty="0" err="1" smtClean="0">
                <a:ln w="0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Prp</a:t>
            </a:r>
            <a:endParaRPr lang="pt-BR" sz="2800" dirty="0">
              <a:ln w="0">
                <a:solidFill>
                  <a:prstClr val="white"/>
                </a:solidFill>
              </a:ln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0B1CC7-615A-433E-97AA-176E02E8D498}"/>
              </a:ext>
            </a:extLst>
          </p:cNvPr>
          <p:cNvSpPr txBox="1"/>
          <p:nvPr/>
        </p:nvSpPr>
        <p:spPr>
          <a:xfrm>
            <a:off x="937846" y="1984659"/>
            <a:ext cx="109071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4" indent="-285764" defTabSz="304815">
              <a:buFont typeface="Arial" panose="020B0604020202020204" pitchFamily="34" charset="0"/>
              <a:buChar char="•"/>
            </a:pPr>
            <a:r>
              <a:rPr lang="pt-BR" sz="2400" u="sng" dirty="0">
                <a:solidFill>
                  <a:prstClr val="white"/>
                </a:solidFill>
                <a:latin typeface="Calibri"/>
              </a:rPr>
              <a:t>Avaliar</a:t>
            </a:r>
            <a:r>
              <a:rPr lang="pt-BR" sz="2400" dirty="0">
                <a:solidFill>
                  <a:prstClr val="white"/>
                </a:solidFill>
                <a:latin typeface="Calibri"/>
              </a:rPr>
              <a:t> as capacidades do sistema para </a:t>
            </a:r>
            <a:r>
              <a:rPr lang="pt-BR" sz="2400" b="1" u="sng" dirty="0">
                <a:solidFill>
                  <a:prstClr val="white"/>
                </a:solidFill>
                <a:latin typeface="Calibri"/>
              </a:rPr>
              <a:t>MISSÃO DE XXX (Ação de Força Aérea)</a:t>
            </a:r>
          </a:p>
          <a:p>
            <a:pPr marL="285764" indent="-285764" defTabSz="304815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C00000"/>
              </a:solidFill>
              <a:latin typeface="Calibri"/>
            </a:endParaRPr>
          </a:p>
          <a:p>
            <a:pPr marL="285764" indent="-285764" defTabSz="304815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C00000"/>
              </a:solidFill>
              <a:latin typeface="Calibri"/>
            </a:endParaRPr>
          </a:p>
          <a:p>
            <a:pPr marL="285764" indent="-285764" defTabSz="304815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prstClr val="white"/>
                </a:solidFill>
                <a:latin typeface="Calibri"/>
              </a:rPr>
              <a:t>Fatores influentes</a:t>
            </a:r>
          </a:p>
          <a:p>
            <a:pPr marL="285764" indent="-285764" defTabSz="304815">
              <a:buFont typeface="Arial" panose="020B0604020202020204" pitchFamily="34" charset="0"/>
              <a:buChar char="•"/>
            </a:pPr>
            <a:endParaRPr lang="pt-BR" sz="2400" dirty="0">
              <a:solidFill>
                <a:prstClr val="white"/>
              </a:solidFill>
              <a:latin typeface="Calibri"/>
            </a:endParaRPr>
          </a:p>
          <a:p>
            <a:pPr marL="285764" indent="-285764" defTabSz="304815">
              <a:buFont typeface="Arial" panose="020B0604020202020204" pitchFamily="34" charset="0"/>
              <a:buChar char="•"/>
            </a:pPr>
            <a:endParaRPr lang="pt-BR" sz="2400" dirty="0">
              <a:solidFill>
                <a:prstClr val="white"/>
              </a:solidFill>
              <a:latin typeface="Calibri"/>
            </a:endParaRPr>
          </a:p>
          <a:p>
            <a:pPr marL="285764" indent="-285764" defTabSz="304815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prstClr val="white"/>
                </a:solidFill>
                <a:latin typeface="Calibri"/>
              </a:rPr>
              <a:t>Melhores condições de emprego (</a:t>
            </a:r>
            <a:r>
              <a:rPr lang="pt-BR" sz="2400" b="1" u="sng" dirty="0">
                <a:solidFill>
                  <a:prstClr val="white"/>
                </a:solidFill>
                <a:latin typeface="Calibri"/>
              </a:rPr>
              <a:t>Técnicas operacionais</a:t>
            </a:r>
            <a:r>
              <a:rPr lang="pt-BR" sz="2400" dirty="0">
                <a:solidFill>
                  <a:prstClr val="white"/>
                </a:solidFill>
                <a:latin typeface="Calibri"/>
              </a:rPr>
              <a:t>)</a:t>
            </a:r>
          </a:p>
          <a:p>
            <a:pPr marL="285764" indent="-285764" defTabSz="304815">
              <a:buFont typeface="Arial" panose="020B0604020202020204" pitchFamily="34" charset="0"/>
              <a:buChar char="•"/>
            </a:pPr>
            <a:endParaRPr lang="pt-BR" sz="2400" dirty="0">
              <a:solidFill>
                <a:prstClr val="white"/>
              </a:solidFill>
              <a:latin typeface="Calibri"/>
            </a:endParaRPr>
          </a:p>
          <a:p>
            <a:pPr marL="285764" indent="-285764" defTabSz="304815">
              <a:buFont typeface="Arial" panose="020B0604020202020204" pitchFamily="34" charset="0"/>
              <a:buChar char="•"/>
            </a:pPr>
            <a:endParaRPr lang="pt-BR" sz="2400" dirty="0">
              <a:solidFill>
                <a:prstClr val="white"/>
              </a:solidFill>
              <a:latin typeface="Calibri"/>
            </a:endParaRPr>
          </a:p>
          <a:p>
            <a:pPr algn="ctr" defTabSz="304815"/>
            <a:r>
              <a:rPr lang="pt-BR" sz="2400" dirty="0">
                <a:solidFill>
                  <a:prstClr val="white"/>
                </a:solidFill>
                <a:latin typeface="Calibri"/>
              </a:rPr>
              <a:t>BOLO X CHURRASCO ??</a:t>
            </a:r>
          </a:p>
        </p:txBody>
      </p:sp>
      <p:sp>
        <p:nvSpPr>
          <p:cNvPr id="14" name="Seta: Curva para a Direita 13">
            <a:extLst>
              <a:ext uri="{FF2B5EF4-FFF2-40B4-BE49-F238E27FC236}">
                <a16:creationId xmlns:a16="http://schemas.microsoft.com/office/drawing/2014/main" id="{41EDAD11-D246-4A14-B0C9-ABCF70E20C04}"/>
              </a:ext>
            </a:extLst>
          </p:cNvPr>
          <p:cNvSpPr/>
          <p:nvPr/>
        </p:nvSpPr>
        <p:spPr>
          <a:xfrm>
            <a:off x="415030" y="2227978"/>
            <a:ext cx="522816" cy="1080120"/>
          </a:xfrm>
          <a:prstGeom prst="curv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7AD9F1C6-04ED-4D8A-B09C-1261002873DD}"/>
              </a:ext>
            </a:extLst>
          </p:cNvPr>
          <p:cNvSpPr/>
          <p:nvPr/>
        </p:nvSpPr>
        <p:spPr>
          <a:xfrm>
            <a:off x="347003" y="3376208"/>
            <a:ext cx="522816" cy="1080120"/>
          </a:xfrm>
          <a:prstGeom prst="curvedRightArrow">
            <a:avLst>
              <a:gd name="adj1" fmla="val 25000"/>
              <a:gd name="adj2" fmla="val 50000"/>
              <a:gd name="adj3" fmla="val 144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836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4" y="-312143"/>
            <a:ext cx="8534400" cy="1507067"/>
          </a:xfrm>
        </p:spPr>
        <p:txBody>
          <a:bodyPr>
            <a:normAutofit/>
          </a:bodyPr>
          <a:lstStyle/>
          <a:p>
            <a:r>
              <a:rPr lang="pt-BR" sz="2800" dirty="0" smtClean="0"/>
              <a:t>Análise do </a:t>
            </a:r>
            <a:r>
              <a:rPr lang="pt-BR" sz="2800" dirty="0" err="1" smtClean="0"/>
              <a:t>plamov</a:t>
            </a:r>
            <a:r>
              <a:rPr lang="pt-BR" sz="2800" dirty="0" smtClean="0"/>
              <a:t> geral</a:t>
            </a:r>
            <a:r>
              <a:rPr lang="pt-BR" sz="2800" dirty="0"/>
              <a:t>	</a:t>
            </a:r>
            <a:endParaRPr lang="en-US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09" y="1593966"/>
            <a:ext cx="3310008" cy="229706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51" y="1782327"/>
            <a:ext cx="3402527" cy="201486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307" y="4586515"/>
            <a:ext cx="3279773" cy="19214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23" y="4481021"/>
            <a:ext cx="4183578" cy="1881833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4354286" y="2481943"/>
            <a:ext cx="1233714" cy="44994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7677412" y="3966880"/>
            <a:ext cx="613747" cy="44994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 rot="10800000">
            <a:off x="5209847" y="4971994"/>
            <a:ext cx="1233714" cy="44994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2409065" y="4010309"/>
            <a:ext cx="440779" cy="36308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8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5771" y="2289447"/>
            <a:ext cx="7881258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Redução da complexidade da análise de dados; 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Remoção dos intermediários na obtenção dos dados;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Mitigação de erros nos dados recolhidos;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Inclusão da análise de competências;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Redução de inconsistências da análise;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Redução no tempo de análise; 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Automatização de tarefas repetitivas;</a:t>
            </a:r>
            <a:endParaRPr lang="pt-BR" dirty="0" smtClean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 txBox="1">
            <a:spLocks/>
          </p:cNvSpPr>
          <p:nvPr/>
        </p:nvSpPr>
        <p:spPr>
          <a:xfrm>
            <a:off x="367547" y="-30032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 smtClean="0"/>
              <a:t>Oportunidades de aprimoramento	</a:t>
            </a:r>
            <a:endParaRPr lang="en-US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5" y="731520"/>
            <a:ext cx="7004812" cy="151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96927" y="1619633"/>
            <a:ext cx="611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Coleta dos dados</a:t>
            </a:r>
          </a:p>
        </p:txBody>
      </p:sp>
      <p:pic>
        <p:nvPicPr>
          <p:cNvPr id="7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96927" y="2742499"/>
            <a:ext cx="11044056" cy="3931875"/>
          </a:xfrm>
          <a:prstGeom prst="rect">
            <a:avLst/>
          </a:prstGeom>
          <a:ln/>
        </p:spPr>
      </p:pic>
      <p:sp>
        <p:nvSpPr>
          <p:cNvPr id="8" name="CaixaDeTexto 7"/>
          <p:cNvSpPr txBox="1"/>
          <p:nvPr/>
        </p:nvSpPr>
        <p:spPr>
          <a:xfrm>
            <a:off x="596927" y="2373167"/>
            <a:ext cx="1104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Dados extraídos diretamente do banco de dados do SIGPES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47" y="-300329"/>
            <a:ext cx="8534400" cy="1507067"/>
          </a:xfrm>
        </p:spPr>
        <p:txBody>
          <a:bodyPr>
            <a:normAutofit/>
          </a:bodyPr>
          <a:lstStyle/>
          <a:p>
            <a:r>
              <a:rPr lang="pt-BR" sz="2800" dirty="0" smtClean="0"/>
              <a:t>SOLUÇÕES PROPOSTAS</a:t>
            </a:r>
            <a:r>
              <a:rPr lang="pt-BR" sz="2800" dirty="0"/>
              <a:t>	</a:t>
            </a:r>
            <a:endParaRPr lang="en-US" sz="2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24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96927" y="1619633"/>
            <a:ext cx="611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Coleta dos dados</a:t>
            </a:r>
          </a:p>
        </p:txBody>
      </p:sp>
      <p:pic>
        <p:nvPicPr>
          <p:cNvPr id="7" name="image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57529" y="2468415"/>
            <a:ext cx="8113493" cy="4225022"/>
          </a:xfrm>
          <a:prstGeom prst="rect">
            <a:avLst/>
          </a:prstGeom>
          <a:ln/>
        </p:spPr>
      </p:pic>
      <p:sp>
        <p:nvSpPr>
          <p:cNvPr id="8" name="CaixaDeTexto 7"/>
          <p:cNvSpPr txBox="1"/>
          <p:nvPr/>
        </p:nvSpPr>
        <p:spPr>
          <a:xfrm>
            <a:off x="2057529" y="2099083"/>
            <a:ext cx="1104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Inclusão de competências dos militares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47" y="-300329"/>
            <a:ext cx="8534400" cy="1507067"/>
          </a:xfrm>
        </p:spPr>
        <p:txBody>
          <a:bodyPr>
            <a:normAutofit/>
          </a:bodyPr>
          <a:lstStyle/>
          <a:p>
            <a:r>
              <a:rPr lang="pt-BR" sz="2800" dirty="0" smtClean="0"/>
              <a:t>SOLUÇÕES PROPOSTAS</a:t>
            </a:r>
            <a:r>
              <a:rPr lang="pt-BR" sz="2800" dirty="0"/>
              <a:t>	</a:t>
            </a:r>
            <a:endParaRPr lang="en-US" sz="2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3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47" y="-300329"/>
            <a:ext cx="8534400" cy="1507067"/>
          </a:xfrm>
        </p:spPr>
        <p:txBody>
          <a:bodyPr>
            <a:normAutofit/>
          </a:bodyPr>
          <a:lstStyle/>
          <a:p>
            <a:r>
              <a:rPr lang="pt-BR" sz="2800" dirty="0" smtClean="0"/>
              <a:t>SOLUÇÕES PROPOSTAS</a:t>
            </a:r>
            <a:r>
              <a:rPr lang="pt-BR" sz="2800" dirty="0"/>
              <a:t>	</a:t>
            </a:r>
            <a:endParaRPr lang="en-US" sz="2800" dirty="0"/>
          </a:p>
        </p:txBody>
      </p:sp>
      <p:sp>
        <p:nvSpPr>
          <p:cNvPr id="4" name="Retângulo 3"/>
          <p:cNvSpPr/>
          <p:nvPr/>
        </p:nvSpPr>
        <p:spPr>
          <a:xfrm>
            <a:off x="157316" y="2523676"/>
            <a:ext cx="8744631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lphaLcParenR"/>
            </a:pPr>
            <a:r>
              <a:rPr lang="pt-BR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Objetivo:</a:t>
            </a: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Alocação de pessoal para um desempenho eficaz e eficiente do COMPREP, considerando o interesse administrativo e pessoal dos militares. </a:t>
            </a:r>
          </a:p>
          <a:p>
            <a:pPr marL="342900" lvl="0" indent="-342900" algn="just">
              <a:spcAft>
                <a:spcPts val="1200"/>
              </a:spcAft>
              <a:buFont typeface="+mj-lt"/>
              <a:buAutoNum type="alphaLcParenR"/>
            </a:pPr>
            <a:r>
              <a:rPr lang="pt-BR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Informações:</a:t>
            </a: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Quais informações são necessárias para o processo decisório e como elas devem ser apresentadas? </a:t>
            </a:r>
          </a:p>
          <a:p>
            <a:pPr marL="342900" lvl="0" indent="-342900" algn="just">
              <a:spcAft>
                <a:spcPts val="1200"/>
              </a:spcAft>
              <a:buFont typeface="+mj-lt"/>
              <a:buAutoNum type="alphaLcParenR"/>
            </a:pPr>
            <a:r>
              <a:rPr lang="pt-BR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Critérios:</a:t>
            </a: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Quais critérios podem ser automatizados e quais deverão ser julgados subjetivamente pelo gerente?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42683" y="1726119"/>
            <a:ext cx="6110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Análise de dados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6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4" y="12362"/>
            <a:ext cx="5841774" cy="901064"/>
          </a:xfrm>
        </p:spPr>
        <p:txBody>
          <a:bodyPr>
            <a:normAutofit/>
          </a:bodyPr>
          <a:lstStyle/>
          <a:p>
            <a:r>
              <a:rPr lang="pt-BR" sz="2800" dirty="0" smtClean="0"/>
              <a:t>SOLUÇÕES PROPOSTAS</a:t>
            </a:r>
            <a:r>
              <a:rPr lang="pt-BR" sz="2800" dirty="0"/>
              <a:t>	</a:t>
            </a:r>
            <a:endParaRPr lang="en-US" sz="2800" dirty="0"/>
          </a:p>
        </p:txBody>
      </p:sp>
      <p:pic>
        <p:nvPicPr>
          <p:cNvPr id="6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2221" y="2016784"/>
            <a:ext cx="6671440" cy="3873501"/>
          </a:xfrm>
          <a:prstGeom prst="rect">
            <a:avLst/>
          </a:prstGeom>
          <a:ln/>
        </p:spPr>
      </p:pic>
      <p:sp>
        <p:nvSpPr>
          <p:cNvPr id="3" name="Retângulo 2"/>
          <p:cNvSpPr/>
          <p:nvPr/>
        </p:nvSpPr>
        <p:spPr>
          <a:xfrm>
            <a:off x="7010400" y="2742499"/>
            <a:ext cx="50509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1ª Opção.</a:t>
            </a: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2ª Opção.</a:t>
            </a: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3ª Opção.</a:t>
            </a: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Localidade Atual.</a:t>
            </a: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pt-B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Descrição da “Compatibilidade”.</a:t>
            </a: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0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596EAD"/>
              </a:clrFrom>
              <a:clrTo>
                <a:srgbClr val="596E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2" t="6519"/>
          <a:stretch/>
        </p:blipFill>
        <p:spPr>
          <a:xfrm>
            <a:off x="8307977" y="-13063"/>
            <a:ext cx="3884023" cy="7368103"/>
          </a:xfrm>
          <a:prstGeom prst="rect">
            <a:avLst/>
          </a:prstGeom>
          <a:ln>
            <a:noFill/>
          </a:ln>
        </p:spPr>
      </p:pic>
      <p:sp>
        <p:nvSpPr>
          <p:cNvPr id="27" name="Elipse 26"/>
          <p:cNvSpPr/>
          <p:nvPr/>
        </p:nvSpPr>
        <p:spPr>
          <a:xfrm>
            <a:off x="8412481" y="6045093"/>
            <a:ext cx="1790700" cy="7968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596EAD"/>
              </a:clrFrom>
              <a:clrTo>
                <a:srgbClr val="596E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34" b="48508"/>
          <a:stretch/>
        </p:blipFill>
        <p:spPr>
          <a:xfrm>
            <a:off x="3526971" y="-368768"/>
            <a:ext cx="4689566" cy="4174383"/>
          </a:xfrm>
          <a:prstGeom prst="rect">
            <a:avLst/>
          </a:prstGeom>
        </p:spPr>
      </p:pic>
      <p:sp>
        <p:nvSpPr>
          <p:cNvPr id="29" name="Retângulo 28"/>
          <p:cNvSpPr/>
          <p:nvPr/>
        </p:nvSpPr>
        <p:spPr>
          <a:xfrm rot="4958675">
            <a:off x="11302430" y="2227680"/>
            <a:ext cx="1045028" cy="241249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Chevron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COMPREP</a:t>
            </a:r>
            <a:endParaRPr lang="pt-BR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17566" y="3864808"/>
            <a:ext cx="8531759" cy="261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RPD do PLAMOV foi uma ótima oportunidade de demonstrar que o IAOp 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capaz de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desenvolver soluções para os mais variados tipos de dificuldades enfrentadas na FAB.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Nesta pesquisa, o principal objetivo foi incluir uma análise de competências de cada militar 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um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fator influente no PLAMOV, possibilitando uma alocação mais eficiente de recursos humanos no âmbito do COMPREP.</a:t>
            </a:r>
          </a:p>
          <a:p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Além de lograr êxito no objetivo 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central,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pesquisa aprimorou a sistemática movimentação de pessoal de maneira a eliminar erros nos dados coletados, mitigar inconsistências na análise e reduzir o tempo gasto na análise em 92,58%.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64" y="108324"/>
            <a:ext cx="2032000" cy="690133"/>
          </a:xfrm>
        </p:spPr>
        <p:txBody>
          <a:bodyPr>
            <a:normAutofit/>
          </a:bodyPr>
          <a:lstStyle/>
          <a:p>
            <a:pPr algn="r"/>
            <a:r>
              <a:rPr lang="pt-BR" sz="2800" dirty="0"/>
              <a:t>Roteiro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235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711"/>
            <a:ext cx="2739420" cy="1507067"/>
          </a:xfrm>
        </p:spPr>
        <p:txBody>
          <a:bodyPr/>
          <a:lstStyle/>
          <a:p>
            <a:pPr algn="r"/>
            <a:r>
              <a:rPr lang="pt-BR" dirty="0"/>
              <a:t>Roteiro	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11105290" y="165711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287164" y="12226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643002" y="3133328"/>
            <a:ext cx="10767699" cy="1879453"/>
            <a:chOff x="643002" y="3133328"/>
            <a:chExt cx="10767699" cy="1879453"/>
          </a:xfrm>
        </p:grpSpPr>
        <p:sp>
          <p:nvSpPr>
            <p:cNvPr id="7" name="Arredondar Retângulo em um Canto Diagonal 6"/>
            <p:cNvSpPr/>
            <p:nvPr/>
          </p:nvSpPr>
          <p:spPr>
            <a:xfrm>
              <a:off x="948413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Retângulo 8" descr="fluxo de trabalho com preenchimento sólido"/>
            <p:cNvSpPr/>
            <p:nvPr/>
          </p:nvSpPr>
          <p:spPr>
            <a:xfrm>
              <a:off x="1152020" y="3336935"/>
              <a:ext cx="548173" cy="548173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orma Livre 9"/>
            <p:cNvSpPr/>
            <p:nvPr/>
          </p:nvSpPr>
          <p:spPr>
            <a:xfrm>
              <a:off x="643002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/>
                <a:t>Contextualização</a:t>
              </a:r>
            </a:p>
          </p:txBody>
        </p:sp>
        <p:sp>
          <p:nvSpPr>
            <p:cNvPr id="11" name="Arredondar Retângulo em um Canto Diagonal 10"/>
            <p:cNvSpPr/>
            <p:nvPr/>
          </p:nvSpPr>
          <p:spPr>
            <a:xfrm>
              <a:off x="2788711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Forma Livre 11"/>
            <p:cNvSpPr/>
            <p:nvPr/>
          </p:nvSpPr>
          <p:spPr>
            <a:xfrm>
              <a:off x="2483300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 smtClean="0"/>
                <a:t>Obstáculos</a:t>
              </a:r>
              <a:endParaRPr lang="en-US" sz="1200" kern="1200" dirty="0"/>
            </a:p>
          </p:txBody>
        </p:sp>
        <p:sp>
          <p:nvSpPr>
            <p:cNvPr id="14" name="Arredondar Retângulo em um Canto Diagonal 13"/>
            <p:cNvSpPr/>
            <p:nvPr/>
          </p:nvSpPr>
          <p:spPr>
            <a:xfrm>
              <a:off x="4629009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5" name="Retângulo 14" descr="Repetir"/>
            <p:cNvSpPr/>
            <p:nvPr/>
          </p:nvSpPr>
          <p:spPr>
            <a:xfrm>
              <a:off x="3023643" y="3294950"/>
              <a:ext cx="548173" cy="548173"/>
            </a:xfrm>
            <a:prstGeom prst="rect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a Livre 15"/>
            <p:cNvSpPr/>
            <p:nvPr/>
          </p:nvSpPr>
          <p:spPr>
            <a:xfrm>
              <a:off x="4323598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 smtClean="0"/>
                <a:t>metodologia</a:t>
              </a:r>
              <a:endParaRPr lang="en-US" sz="1200" kern="1200" dirty="0"/>
            </a:p>
          </p:txBody>
        </p:sp>
        <p:sp>
          <p:nvSpPr>
            <p:cNvPr id="17" name="Arredondar Retângulo em um Canto Diagonal 16"/>
            <p:cNvSpPr/>
            <p:nvPr/>
          </p:nvSpPr>
          <p:spPr>
            <a:xfrm>
              <a:off x="6469307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8" name="Retângulo 17" descr="Magnifying glass"/>
            <p:cNvSpPr/>
            <p:nvPr/>
          </p:nvSpPr>
          <p:spPr>
            <a:xfrm>
              <a:off x="6672914" y="3336935"/>
              <a:ext cx="548173" cy="548173"/>
            </a:xfrm>
            <a:prstGeom prst="rect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a Livre 18"/>
            <p:cNvSpPr/>
            <p:nvPr/>
          </p:nvSpPr>
          <p:spPr>
            <a:xfrm>
              <a:off x="6163895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 smtClean="0"/>
                <a:t>Descrição do processo atual</a:t>
              </a:r>
              <a:endParaRPr lang="en-US" sz="1200" kern="1200" dirty="0"/>
            </a:p>
          </p:txBody>
        </p:sp>
        <p:sp>
          <p:nvSpPr>
            <p:cNvPr id="20" name="Arredondar Retângulo em um Canto Diagonal 19"/>
            <p:cNvSpPr/>
            <p:nvPr/>
          </p:nvSpPr>
          <p:spPr>
            <a:xfrm>
              <a:off x="8309604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1" name="Retângulo 20" descr="Marca de seleção"/>
            <p:cNvSpPr/>
            <p:nvPr/>
          </p:nvSpPr>
          <p:spPr>
            <a:xfrm>
              <a:off x="8513212" y="3336935"/>
              <a:ext cx="548173" cy="548173"/>
            </a:xfrm>
            <a:prstGeom prst="rect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orma Livre 21"/>
            <p:cNvSpPr/>
            <p:nvPr/>
          </p:nvSpPr>
          <p:spPr>
            <a:xfrm>
              <a:off x="8004193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 smtClean="0"/>
                <a:t>Oportunidades de melhorias</a:t>
              </a:r>
              <a:endParaRPr lang="en-US" sz="1200" kern="1200" dirty="0"/>
            </a:p>
          </p:txBody>
        </p:sp>
        <p:sp>
          <p:nvSpPr>
            <p:cNvPr id="23" name="Arredondar Retângulo em um Canto Diagonal 22"/>
            <p:cNvSpPr/>
            <p:nvPr/>
          </p:nvSpPr>
          <p:spPr>
            <a:xfrm>
              <a:off x="10149902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4" name="Retângulo 23" descr="Gol no futebol com preenchimento sólido"/>
            <p:cNvSpPr/>
            <p:nvPr/>
          </p:nvSpPr>
          <p:spPr>
            <a:xfrm>
              <a:off x="10353510" y="3336935"/>
              <a:ext cx="548173" cy="548173"/>
            </a:xfrm>
            <a:prstGeom prst="rect">
              <a:avLst/>
            </a:prstGeom>
            <a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12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orma Livre 24"/>
            <p:cNvSpPr/>
            <p:nvPr/>
          </p:nvSpPr>
          <p:spPr>
            <a:xfrm>
              <a:off x="9844491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/>
                <a:t>Considerações finais</a:t>
              </a:r>
            </a:p>
          </p:txBody>
        </p:sp>
        <p:sp>
          <p:nvSpPr>
            <p:cNvPr id="26" name="Retângulo 25" descr="Livros"/>
            <p:cNvSpPr/>
            <p:nvPr/>
          </p:nvSpPr>
          <p:spPr>
            <a:xfrm>
              <a:off x="4832616" y="3294951"/>
              <a:ext cx="548173" cy="548173"/>
            </a:xfrm>
            <a:prstGeom prst="rect">
              <a:avLst/>
            </a:prstGeom>
            <a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1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0481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4" y="108324"/>
            <a:ext cx="2539774" cy="789213"/>
          </a:xfrm>
        </p:spPr>
        <p:txBody>
          <a:bodyPr>
            <a:normAutofit/>
          </a:bodyPr>
          <a:lstStyle/>
          <a:p>
            <a:r>
              <a:rPr lang="pt-BR" sz="2800" dirty="0"/>
              <a:t>Objetivo	</a:t>
            </a:r>
            <a:endParaRPr lang="en-US" sz="2800" dirty="0"/>
          </a:p>
        </p:txBody>
      </p:sp>
      <p:graphicFrame>
        <p:nvGraphicFramePr>
          <p:cNvPr id="14" name="Espaço Reservado para Conteúdo 2">
            <a:extLst>
              <a:ext uri="{FF2B5EF4-FFF2-40B4-BE49-F238E27FC236}">
                <a16:creationId xmlns:a16="http://schemas.microsoft.com/office/drawing/2014/main" id="{D6D8C4AD-879B-436C-8B69-4B21A1138E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11009" y="26257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F30B2356-B8B7-4D5C-B0C0-3640F50E08CA}"/>
              </a:ext>
            </a:extLst>
          </p:cNvPr>
          <p:cNvSpPr txBox="1">
            <a:spLocks/>
          </p:cNvSpPr>
          <p:nvPr/>
        </p:nvSpPr>
        <p:spPr>
          <a:xfrm>
            <a:off x="864523" y="1228700"/>
            <a:ext cx="9947564" cy="2387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540385" algn="ctr">
              <a:lnSpc>
                <a:spcPct val="150000"/>
              </a:lnSpc>
              <a:spcAft>
                <a:spcPts val="600"/>
              </a:spcAft>
            </a:pPr>
            <a:r>
              <a:rPr lang="pt-BR" b="1" dirty="0" smtClean="0"/>
              <a:t>FERRAMENTA </a:t>
            </a:r>
            <a:r>
              <a:rPr lang="pt-BR" b="1" dirty="0"/>
              <a:t>DE APOIO À DECISÃO </a:t>
            </a:r>
            <a:r>
              <a:rPr lang="pt-BR" b="1" dirty="0" smtClean="0"/>
              <a:t>ao </a:t>
            </a:r>
            <a:r>
              <a:rPr lang="pt-BR" b="1" dirty="0" err="1" smtClean="0"/>
              <a:t>plamov</a:t>
            </a:r>
            <a:r>
              <a:rPr lang="pt-BR" b="1" dirty="0" smtClean="0"/>
              <a:t> </a:t>
            </a:r>
            <a:r>
              <a:rPr lang="pt-BR" b="1" dirty="0"/>
              <a:t>NO ÂMBITO DO COMPREP</a:t>
            </a:r>
            <a:endParaRPr lang="pt-BR" sz="4400" dirty="0">
              <a:ea typeface="Times New Roman" panose="02020603050405020304" pitchFamily="18" charset="0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5D4A11C-9A39-400B-9478-D97EB22FFD11}"/>
              </a:ext>
            </a:extLst>
          </p:cNvPr>
          <p:cNvSpPr txBox="1">
            <a:spLocks/>
          </p:cNvSpPr>
          <p:nvPr/>
        </p:nvSpPr>
        <p:spPr>
          <a:xfrm>
            <a:off x="1524000" y="3602037"/>
            <a:ext cx="9144000" cy="281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3200" b="1" dirty="0" smtClean="0">
                <a:solidFill>
                  <a:schemeClr val="tx1">
                    <a:lumMod val="95000"/>
                  </a:schemeClr>
                </a:solidFill>
              </a:rPr>
              <a:t>Instituto de Aplicações Operacionais</a:t>
            </a:r>
            <a:endParaRPr lang="pt-BR" b="1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Cap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Av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Vitor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171935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4" y="-329022"/>
            <a:ext cx="8534400" cy="1507067"/>
          </a:xfrm>
        </p:spPr>
        <p:txBody>
          <a:bodyPr>
            <a:normAutofit/>
          </a:bodyPr>
          <a:lstStyle/>
          <a:p>
            <a:r>
              <a:rPr lang="pt-BR" sz="2800" dirty="0"/>
              <a:t>Objetivo	</a:t>
            </a:r>
            <a:endParaRPr lang="en-US" sz="2800" dirty="0"/>
          </a:p>
        </p:txBody>
      </p:sp>
      <p:graphicFrame>
        <p:nvGraphicFramePr>
          <p:cNvPr id="14" name="Espaço Reservado para Conteúdo 2">
            <a:extLst>
              <a:ext uri="{FF2B5EF4-FFF2-40B4-BE49-F238E27FC236}">
                <a16:creationId xmlns:a16="http://schemas.microsoft.com/office/drawing/2014/main" id="{D6D8C4AD-879B-436C-8B69-4B21A1138E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316716"/>
              </p:ext>
            </p:extLst>
          </p:nvPr>
        </p:nvGraphicFramePr>
        <p:xfrm>
          <a:off x="911009" y="26257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6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43002" y="3133328"/>
            <a:ext cx="10767699" cy="1879453"/>
            <a:chOff x="643002" y="3133328"/>
            <a:chExt cx="10767699" cy="1879453"/>
          </a:xfrm>
        </p:grpSpPr>
        <p:sp>
          <p:nvSpPr>
            <p:cNvPr id="6" name="Arredondar Retângulo em um Canto Diagonal 5"/>
            <p:cNvSpPr/>
            <p:nvPr/>
          </p:nvSpPr>
          <p:spPr>
            <a:xfrm>
              <a:off x="948413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ângulo 6" descr="fluxo de trabalho com preenchimento sólido"/>
            <p:cNvSpPr/>
            <p:nvPr/>
          </p:nvSpPr>
          <p:spPr>
            <a:xfrm>
              <a:off x="1152020" y="3336935"/>
              <a:ext cx="548173" cy="548173"/>
            </a:xfrm>
            <a:prstGeom prst="rect">
              <a:avLst/>
            </a:prstGeom>
            <a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orma Livre 8"/>
            <p:cNvSpPr/>
            <p:nvPr/>
          </p:nvSpPr>
          <p:spPr>
            <a:xfrm>
              <a:off x="643002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/>
                <a:t>Contextualização</a:t>
              </a:r>
            </a:p>
          </p:txBody>
        </p:sp>
        <p:sp>
          <p:nvSpPr>
            <p:cNvPr id="10" name="Arredondar Retângulo em um Canto Diagonal 9"/>
            <p:cNvSpPr/>
            <p:nvPr/>
          </p:nvSpPr>
          <p:spPr>
            <a:xfrm>
              <a:off x="2788711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Forma Livre 11"/>
            <p:cNvSpPr/>
            <p:nvPr/>
          </p:nvSpPr>
          <p:spPr>
            <a:xfrm>
              <a:off x="2483300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 smtClean="0"/>
                <a:t>Obstáculos</a:t>
              </a:r>
              <a:endParaRPr lang="en-US" sz="1200" kern="1200" dirty="0"/>
            </a:p>
          </p:txBody>
        </p:sp>
        <p:sp>
          <p:nvSpPr>
            <p:cNvPr id="14" name="Arredondar Retângulo em um Canto Diagonal 13"/>
            <p:cNvSpPr/>
            <p:nvPr/>
          </p:nvSpPr>
          <p:spPr>
            <a:xfrm>
              <a:off x="4629009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5" name="Retângulo 14" descr="Repetir"/>
            <p:cNvSpPr/>
            <p:nvPr/>
          </p:nvSpPr>
          <p:spPr>
            <a:xfrm>
              <a:off x="3023643" y="3294950"/>
              <a:ext cx="548173" cy="548173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a Livre 15"/>
            <p:cNvSpPr/>
            <p:nvPr/>
          </p:nvSpPr>
          <p:spPr>
            <a:xfrm>
              <a:off x="4323598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 smtClean="0"/>
                <a:t>metodologia</a:t>
              </a:r>
              <a:endParaRPr lang="en-US" sz="1200" kern="1200" dirty="0"/>
            </a:p>
          </p:txBody>
        </p:sp>
        <p:sp>
          <p:nvSpPr>
            <p:cNvPr id="17" name="Arredondar Retângulo em um Canto Diagonal 16"/>
            <p:cNvSpPr/>
            <p:nvPr/>
          </p:nvSpPr>
          <p:spPr>
            <a:xfrm>
              <a:off x="6469307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8" name="Retângulo 17" descr="Magnifying glass"/>
            <p:cNvSpPr/>
            <p:nvPr/>
          </p:nvSpPr>
          <p:spPr>
            <a:xfrm>
              <a:off x="6672914" y="3336935"/>
              <a:ext cx="548173" cy="548173"/>
            </a:xfrm>
            <a:prstGeom prst="rect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a Livre 18"/>
            <p:cNvSpPr/>
            <p:nvPr/>
          </p:nvSpPr>
          <p:spPr>
            <a:xfrm>
              <a:off x="6163895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 smtClean="0"/>
                <a:t>Descrição do processo atual</a:t>
              </a:r>
              <a:endParaRPr lang="en-US" sz="1200" kern="1200" dirty="0"/>
            </a:p>
          </p:txBody>
        </p:sp>
        <p:sp>
          <p:nvSpPr>
            <p:cNvPr id="20" name="Arredondar Retângulo em um Canto Diagonal 19"/>
            <p:cNvSpPr/>
            <p:nvPr/>
          </p:nvSpPr>
          <p:spPr>
            <a:xfrm>
              <a:off x="8309604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1" name="Retângulo 20" descr="Marca de seleção"/>
            <p:cNvSpPr/>
            <p:nvPr/>
          </p:nvSpPr>
          <p:spPr>
            <a:xfrm>
              <a:off x="8513212" y="3336935"/>
              <a:ext cx="548173" cy="548173"/>
            </a:xfrm>
            <a:prstGeom prst="rect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orma Livre 21"/>
            <p:cNvSpPr/>
            <p:nvPr/>
          </p:nvSpPr>
          <p:spPr>
            <a:xfrm>
              <a:off x="8004193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 smtClean="0"/>
                <a:t>Oportunidades de melhorias</a:t>
              </a:r>
              <a:endParaRPr lang="en-US" sz="1200" kern="1200" dirty="0"/>
            </a:p>
          </p:txBody>
        </p:sp>
        <p:sp>
          <p:nvSpPr>
            <p:cNvPr id="23" name="Arredondar Retângulo em um Canto Diagonal 22"/>
            <p:cNvSpPr/>
            <p:nvPr/>
          </p:nvSpPr>
          <p:spPr>
            <a:xfrm>
              <a:off x="10149902" y="3133328"/>
              <a:ext cx="955388" cy="955388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4" name="Retângulo 23" descr="Gol no futebol com preenchimento sólido"/>
            <p:cNvSpPr/>
            <p:nvPr/>
          </p:nvSpPr>
          <p:spPr>
            <a:xfrm>
              <a:off x="10353510" y="3336935"/>
              <a:ext cx="548173" cy="548173"/>
            </a:xfrm>
            <a:prstGeom prst="rect">
              <a:avLst/>
            </a:prstGeom>
            <a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12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orma Livre 24"/>
            <p:cNvSpPr/>
            <p:nvPr/>
          </p:nvSpPr>
          <p:spPr>
            <a:xfrm>
              <a:off x="9844491" y="4386297"/>
              <a:ext cx="1566210" cy="626484"/>
            </a:xfrm>
            <a:custGeom>
              <a:avLst/>
              <a:gdLst>
                <a:gd name="connsiteX0" fmla="*/ 0 w 1566210"/>
                <a:gd name="connsiteY0" fmla="*/ 0 h 626484"/>
                <a:gd name="connsiteX1" fmla="*/ 1566210 w 1566210"/>
                <a:gd name="connsiteY1" fmla="*/ 0 h 626484"/>
                <a:gd name="connsiteX2" fmla="*/ 1566210 w 1566210"/>
                <a:gd name="connsiteY2" fmla="*/ 626484 h 626484"/>
                <a:gd name="connsiteX3" fmla="*/ 0 w 1566210"/>
                <a:gd name="connsiteY3" fmla="*/ 626484 h 626484"/>
                <a:gd name="connsiteX4" fmla="*/ 0 w 1566210"/>
                <a:gd name="connsiteY4" fmla="*/ 0 h 62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210" h="626484">
                  <a:moveTo>
                    <a:pt x="0" y="0"/>
                  </a:moveTo>
                  <a:lnTo>
                    <a:pt x="1566210" y="0"/>
                  </a:lnTo>
                  <a:lnTo>
                    <a:pt x="1566210" y="626484"/>
                  </a:lnTo>
                  <a:lnTo>
                    <a:pt x="0" y="6264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200" kern="1200" dirty="0"/>
                <a:t>Considerações finais</a:t>
              </a:r>
            </a:p>
          </p:txBody>
        </p:sp>
        <p:sp>
          <p:nvSpPr>
            <p:cNvPr id="11" name="Retângulo 10" descr="Livros"/>
            <p:cNvSpPr/>
            <p:nvPr/>
          </p:nvSpPr>
          <p:spPr>
            <a:xfrm>
              <a:off x="4832616" y="3294951"/>
              <a:ext cx="548173" cy="548173"/>
            </a:xfrm>
            <a:prstGeom prst="rect">
              <a:avLst/>
            </a:prstGeom>
            <a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:dgm="http://schemas.openxmlformats.org/drawingml/2006/diagram" xmlns="" r:embed="rId1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11" y="-329022"/>
            <a:ext cx="8534400" cy="1507067"/>
          </a:xfrm>
        </p:spPr>
        <p:txBody>
          <a:bodyPr>
            <a:normAutofit/>
          </a:bodyPr>
          <a:lstStyle/>
          <a:p>
            <a:r>
              <a:rPr lang="pt-BR" sz="2800" dirty="0"/>
              <a:t>Roteiro	</a:t>
            </a:r>
            <a:endParaRPr lang="en-US" sz="2800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30" y="-214117"/>
            <a:ext cx="8534400" cy="1507067"/>
          </a:xfrm>
        </p:spPr>
        <p:txBody>
          <a:bodyPr>
            <a:normAutofit/>
          </a:bodyPr>
          <a:lstStyle/>
          <a:p>
            <a:r>
              <a:rPr lang="pt-BR" sz="2800" dirty="0" smtClean="0"/>
              <a:t>CONTEXTUALIZAÇÃO</a:t>
            </a:r>
            <a:r>
              <a:rPr lang="pt-BR" sz="2800" dirty="0"/>
              <a:t>	</a:t>
            </a:r>
            <a:endParaRPr lang="en-US" sz="2800" dirty="0"/>
          </a:p>
        </p:txBody>
      </p:sp>
      <p:sp>
        <p:nvSpPr>
          <p:cNvPr id="6" name="Retângulo 5"/>
          <p:cNvSpPr/>
          <p:nvPr/>
        </p:nvSpPr>
        <p:spPr>
          <a:xfrm>
            <a:off x="333830" y="2136339"/>
            <a:ext cx="8592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 2020, o COMPREP, em visita de inspeção ao Instituto de Aplicações Operacionais (IAOp), informou que, devido à grande quantidade de </a:t>
            </a:r>
            <a:r>
              <a:rPr lang="pt-BR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informações, </a:t>
            </a: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haviam limitações na gerência dos dados relativos aos militares incluídos no PLAMOV, </a:t>
            </a:r>
            <a:r>
              <a:rPr lang="pt-BR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 </a:t>
            </a: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que, apesar de desejar abordar as capacitações dos militares como um fator influente, não era possível pela complexidade do processo decisório, sendo assim, esse Comando solicitou que o IAOp fizesse gestões para aprimorar o processo. </a:t>
            </a:r>
            <a:endParaRPr lang="pt-BR" sz="24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0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0"/>
            <a:ext cx="3534002" cy="955449"/>
          </a:xfrm>
        </p:spPr>
        <p:txBody>
          <a:bodyPr>
            <a:normAutofit/>
          </a:bodyPr>
          <a:lstStyle/>
          <a:p>
            <a:r>
              <a:rPr lang="pt-BR" sz="2800" dirty="0" smtClean="0"/>
              <a:t>Obstáculos</a:t>
            </a:r>
            <a:r>
              <a:rPr lang="pt-BR" sz="2800" dirty="0"/>
              <a:t>	</a:t>
            </a:r>
            <a:endParaRPr lang="en-US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9314" y="2094884"/>
            <a:ext cx="110963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Descrição diminuta do problema.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Difícil comunicação com o COMPREP.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Dificuldade na validação das implementações.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Impedimentos logísticos.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8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-329022"/>
            <a:ext cx="8534400" cy="1507067"/>
          </a:xfrm>
        </p:spPr>
        <p:txBody>
          <a:bodyPr/>
          <a:lstStyle/>
          <a:p>
            <a:r>
              <a:rPr lang="pt-BR" sz="2800" dirty="0" smtClean="0"/>
              <a:t>METODOLOGIA</a:t>
            </a:r>
            <a:r>
              <a:rPr lang="pt-BR" dirty="0"/>
              <a:t>	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9314" y="2094884"/>
            <a:ext cx="1109639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Pesquisa Etnográfica.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mtClean="0"/>
              <a:t>Conhecimento </a:t>
            </a:r>
            <a:r>
              <a:rPr lang="pt-BR" dirty="0" smtClean="0"/>
              <a:t>não-falado.</a:t>
            </a:r>
            <a:endParaRPr lang="pt-B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Implementação dos “aprimoramentos”.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Validação.</a:t>
            </a:r>
            <a:endParaRPr lang="pt-BR" dirty="0" smtClean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7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41" y="108324"/>
            <a:ext cx="7960859" cy="800674"/>
          </a:xfrm>
        </p:spPr>
        <p:txBody>
          <a:bodyPr>
            <a:normAutofit/>
          </a:bodyPr>
          <a:lstStyle/>
          <a:p>
            <a:r>
              <a:rPr lang="pt-BR" sz="2800" dirty="0"/>
              <a:t>DESCRIÇÃO DO PROCESSO ATUAL	</a:t>
            </a:r>
            <a:endParaRPr lang="en-US" sz="28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21C6E77-1CDA-44C7-9D63-E2FF28ECC9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3632" y="2569028"/>
            <a:ext cx="8855493" cy="313281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1489A-62E3-456F-AE06-81CD2C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39" y="-329022"/>
            <a:ext cx="8534400" cy="1507067"/>
          </a:xfrm>
        </p:spPr>
        <p:txBody>
          <a:bodyPr>
            <a:normAutofit/>
          </a:bodyPr>
          <a:lstStyle/>
          <a:p>
            <a:r>
              <a:rPr lang="pt-BR" sz="2800" dirty="0"/>
              <a:t>DESCRIÇÃO DO PROCESSO ATUAL	</a:t>
            </a:r>
            <a:endParaRPr lang="en-US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39" y="1813820"/>
            <a:ext cx="10624186" cy="504417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036539" y="1444488"/>
            <a:ext cx="611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Coleta dos dados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4B57372-C12D-4A3B-8031-CF8FC82A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tretch>
            <a:fillRect/>
          </a:stretch>
        </p:blipFill>
        <p:spPr>
          <a:xfrm>
            <a:off x="11132248" y="108324"/>
            <a:ext cx="879223" cy="1069721"/>
          </a:xfrm>
          <a:prstGeom prst="rect">
            <a:avLst/>
          </a:prstGeom>
          <a:scene3d>
            <a:camera prst="orthographicFront"/>
            <a:lightRig rig="twoPt" dir="t"/>
          </a:scene3d>
          <a:sp3d extrusionH="38100" prstMaterial="metal">
            <a:bevelT/>
            <a:bevelB/>
          </a:sp3d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3B443B0-7DA3-4FAF-8022-BA701A447223}"/>
              </a:ext>
            </a:extLst>
          </p:cNvPr>
          <p:cNvCxnSpPr/>
          <p:nvPr/>
        </p:nvCxnSpPr>
        <p:spPr>
          <a:xfrm flipH="1">
            <a:off x="388764" y="733035"/>
            <a:ext cx="5876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82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military_defens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0E3B61"/>
      </a:accent2>
      <a:accent3>
        <a:srgbClr val="586F78"/>
      </a:accent3>
      <a:accent4>
        <a:srgbClr val="FF0000"/>
      </a:accent4>
      <a:accent5>
        <a:srgbClr val="F74C64"/>
      </a:accent5>
      <a:accent6>
        <a:srgbClr val="739730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1692</TotalTime>
  <Words>506</Words>
  <Application>Microsoft Office PowerPoint</Application>
  <PresentationFormat>Widescreen</PresentationFormat>
  <Paragraphs>87</Paragraphs>
  <Slides>18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Times New Roman</vt:lpstr>
      <vt:lpstr>Wingdings 3</vt:lpstr>
      <vt:lpstr>Fatia</vt:lpstr>
      <vt:lpstr>Office Theme</vt:lpstr>
      <vt:lpstr>Apresentação do PowerPoint</vt:lpstr>
      <vt:lpstr>Apresentação do PowerPoint</vt:lpstr>
      <vt:lpstr>Objetivo </vt:lpstr>
      <vt:lpstr>Roteiro </vt:lpstr>
      <vt:lpstr>CONTEXTUALIZAÇÃO </vt:lpstr>
      <vt:lpstr>Obstáculos </vt:lpstr>
      <vt:lpstr>METODOLOGIA </vt:lpstr>
      <vt:lpstr>DESCRIÇÃO DO PROCESSO ATUAL </vt:lpstr>
      <vt:lpstr>DESCRIÇÃO DO PROCESSO ATUAL </vt:lpstr>
      <vt:lpstr>Análise do plamov geral </vt:lpstr>
      <vt:lpstr>Apresentação do PowerPoint</vt:lpstr>
      <vt:lpstr>SOLUÇÕES PROPOSTAS </vt:lpstr>
      <vt:lpstr>SOLUÇÕES PROPOSTAS </vt:lpstr>
      <vt:lpstr>SOLUÇÕES PROPOSTAS </vt:lpstr>
      <vt:lpstr>SOLUÇÕES PROPOSTAS </vt:lpstr>
      <vt:lpstr>Roteiro </vt:lpstr>
      <vt:lpstr>Roteiro </vt:lpstr>
      <vt:lpstr>Objetivo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SPECTRUM</dc:title>
  <dc:creator>TCel Sergio Rebouças</dc:creator>
  <cp:lastModifiedBy>Vitor Alexandrino</cp:lastModifiedBy>
  <cp:revision>146</cp:revision>
  <dcterms:created xsi:type="dcterms:W3CDTF">2020-08-19T10:51:52Z</dcterms:created>
  <dcterms:modified xsi:type="dcterms:W3CDTF">2022-03-20T23:20:02Z</dcterms:modified>
</cp:coreProperties>
</file>